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DC55BE-C887-48D4-A1EF-E664AC79BA50}"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B99AD-AF0B-420F-A1C7-192204D6756E}" type="slidenum">
              <a:rPr lang="en-US" smtClean="0"/>
              <a:t>‹#›</a:t>
            </a:fld>
            <a:endParaRPr lang="en-US"/>
          </a:p>
        </p:txBody>
      </p:sp>
    </p:spTree>
    <p:extLst>
      <p:ext uri="{BB962C8B-B14F-4D97-AF65-F5344CB8AC3E}">
        <p14:creationId xmlns:p14="http://schemas.microsoft.com/office/powerpoint/2010/main" val="31306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C55BE-C887-48D4-A1EF-E664AC79BA50}"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B99AD-AF0B-420F-A1C7-192204D6756E}" type="slidenum">
              <a:rPr lang="en-US" smtClean="0"/>
              <a:t>‹#›</a:t>
            </a:fld>
            <a:endParaRPr lang="en-US"/>
          </a:p>
        </p:txBody>
      </p:sp>
    </p:spTree>
    <p:extLst>
      <p:ext uri="{BB962C8B-B14F-4D97-AF65-F5344CB8AC3E}">
        <p14:creationId xmlns:p14="http://schemas.microsoft.com/office/powerpoint/2010/main" val="597443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C55BE-C887-48D4-A1EF-E664AC79BA50}"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B99AD-AF0B-420F-A1C7-192204D6756E}" type="slidenum">
              <a:rPr lang="en-US" smtClean="0"/>
              <a:t>‹#›</a:t>
            </a:fld>
            <a:endParaRPr lang="en-US"/>
          </a:p>
        </p:txBody>
      </p:sp>
    </p:spTree>
    <p:extLst>
      <p:ext uri="{BB962C8B-B14F-4D97-AF65-F5344CB8AC3E}">
        <p14:creationId xmlns:p14="http://schemas.microsoft.com/office/powerpoint/2010/main" val="2983509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C55BE-C887-48D4-A1EF-E664AC79BA50}"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B99AD-AF0B-420F-A1C7-192204D6756E}" type="slidenum">
              <a:rPr lang="en-US" smtClean="0"/>
              <a:t>‹#›</a:t>
            </a:fld>
            <a:endParaRPr lang="en-US"/>
          </a:p>
        </p:txBody>
      </p:sp>
    </p:spTree>
    <p:extLst>
      <p:ext uri="{BB962C8B-B14F-4D97-AF65-F5344CB8AC3E}">
        <p14:creationId xmlns:p14="http://schemas.microsoft.com/office/powerpoint/2010/main" val="3064778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C55BE-C887-48D4-A1EF-E664AC79BA50}"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B99AD-AF0B-420F-A1C7-192204D6756E}" type="slidenum">
              <a:rPr lang="en-US" smtClean="0"/>
              <a:t>‹#›</a:t>
            </a:fld>
            <a:endParaRPr lang="en-US"/>
          </a:p>
        </p:txBody>
      </p:sp>
    </p:spTree>
    <p:extLst>
      <p:ext uri="{BB962C8B-B14F-4D97-AF65-F5344CB8AC3E}">
        <p14:creationId xmlns:p14="http://schemas.microsoft.com/office/powerpoint/2010/main" val="4173924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DC55BE-C887-48D4-A1EF-E664AC79BA50}"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AB99AD-AF0B-420F-A1C7-192204D6756E}" type="slidenum">
              <a:rPr lang="en-US" smtClean="0"/>
              <a:t>‹#›</a:t>
            </a:fld>
            <a:endParaRPr lang="en-US"/>
          </a:p>
        </p:txBody>
      </p:sp>
    </p:spTree>
    <p:extLst>
      <p:ext uri="{BB962C8B-B14F-4D97-AF65-F5344CB8AC3E}">
        <p14:creationId xmlns:p14="http://schemas.microsoft.com/office/powerpoint/2010/main" val="367679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DC55BE-C887-48D4-A1EF-E664AC79BA50}" type="datetimeFigureOut">
              <a:rPr lang="en-US" smtClean="0"/>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AB99AD-AF0B-420F-A1C7-192204D6756E}" type="slidenum">
              <a:rPr lang="en-US" smtClean="0"/>
              <a:t>‹#›</a:t>
            </a:fld>
            <a:endParaRPr lang="en-US"/>
          </a:p>
        </p:txBody>
      </p:sp>
    </p:spTree>
    <p:extLst>
      <p:ext uri="{BB962C8B-B14F-4D97-AF65-F5344CB8AC3E}">
        <p14:creationId xmlns:p14="http://schemas.microsoft.com/office/powerpoint/2010/main" val="253210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DC55BE-C887-48D4-A1EF-E664AC79BA50}" type="datetimeFigureOut">
              <a:rPr lang="en-US" smtClean="0"/>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AB99AD-AF0B-420F-A1C7-192204D6756E}" type="slidenum">
              <a:rPr lang="en-US" smtClean="0"/>
              <a:t>‹#›</a:t>
            </a:fld>
            <a:endParaRPr lang="en-US"/>
          </a:p>
        </p:txBody>
      </p:sp>
    </p:spTree>
    <p:extLst>
      <p:ext uri="{BB962C8B-B14F-4D97-AF65-F5344CB8AC3E}">
        <p14:creationId xmlns:p14="http://schemas.microsoft.com/office/powerpoint/2010/main" val="3732433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DC55BE-C887-48D4-A1EF-E664AC79BA50}" type="datetimeFigureOut">
              <a:rPr lang="en-US" smtClean="0"/>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AB99AD-AF0B-420F-A1C7-192204D6756E}" type="slidenum">
              <a:rPr lang="en-US" smtClean="0"/>
              <a:t>‹#›</a:t>
            </a:fld>
            <a:endParaRPr lang="en-US"/>
          </a:p>
        </p:txBody>
      </p:sp>
    </p:spTree>
    <p:extLst>
      <p:ext uri="{BB962C8B-B14F-4D97-AF65-F5344CB8AC3E}">
        <p14:creationId xmlns:p14="http://schemas.microsoft.com/office/powerpoint/2010/main" val="4024700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C55BE-C887-48D4-A1EF-E664AC79BA50}"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AB99AD-AF0B-420F-A1C7-192204D6756E}" type="slidenum">
              <a:rPr lang="en-US" smtClean="0"/>
              <a:t>‹#›</a:t>
            </a:fld>
            <a:endParaRPr lang="en-US"/>
          </a:p>
        </p:txBody>
      </p:sp>
    </p:spTree>
    <p:extLst>
      <p:ext uri="{BB962C8B-B14F-4D97-AF65-F5344CB8AC3E}">
        <p14:creationId xmlns:p14="http://schemas.microsoft.com/office/powerpoint/2010/main" val="1381159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C55BE-C887-48D4-A1EF-E664AC79BA50}"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AB99AD-AF0B-420F-A1C7-192204D6756E}" type="slidenum">
              <a:rPr lang="en-US" smtClean="0"/>
              <a:t>‹#›</a:t>
            </a:fld>
            <a:endParaRPr lang="en-US"/>
          </a:p>
        </p:txBody>
      </p:sp>
    </p:spTree>
    <p:extLst>
      <p:ext uri="{BB962C8B-B14F-4D97-AF65-F5344CB8AC3E}">
        <p14:creationId xmlns:p14="http://schemas.microsoft.com/office/powerpoint/2010/main" val="281015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DC55BE-C887-48D4-A1EF-E664AC79BA50}" type="datetimeFigureOut">
              <a:rPr lang="en-US" smtClean="0"/>
              <a:t>12/1/2016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B99AD-AF0B-420F-A1C7-192204D6756E}" type="slidenum">
              <a:rPr lang="en-US" smtClean="0"/>
              <a:t>‹#›</a:t>
            </a:fld>
            <a:endParaRPr lang="en-US"/>
          </a:p>
        </p:txBody>
      </p:sp>
    </p:spTree>
    <p:extLst>
      <p:ext uri="{BB962C8B-B14F-4D97-AF65-F5344CB8AC3E}">
        <p14:creationId xmlns:p14="http://schemas.microsoft.com/office/powerpoint/2010/main" val="822474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Full Body Paragraphs</a:t>
            </a:r>
            <a:endParaRPr lang="en-US" dirty="0"/>
          </a:p>
        </p:txBody>
      </p:sp>
      <p:sp>
        <p:nvSpPr>
          <p:cNvPr id="3" name="Subtitle 2"/>
          <p:cNvSpPr>
            <a:spLocks noGrp="1"/>
          </p:cNvSpPr>
          <p:nvPr>
            <p:ph type="subTitle" idx="1"/>
          </p:nvPr>
        </p:nvSpPr>
        <p:spPr>
          <a:xfrm>
            <a:off x="877824" y="3602038"/>
            <a:ext cx="9790176" cy="1655762"/>
          </a:xfrm>
        </p:spPr>
        <p:txBody>
          <a:bodyPr/>
          <a:lstStyle/>
          <a:p>
            <a:r>
              <a:rPr lang="en-US" dirty="0" smtClean="0"/>
              <a:t>You will write 2 body paragraphs for this essay.  Each body paragraph will be constructed to support each reasons: 2 reasons = 2 body paragraphs</a:t>
            </a:r>
            <a:endParaRPr lang="en-US" dirty="0"/>
          </a:p>
        </p:txBody>
      </p:sp>
    </p:spTree>
    <p:extLst>
      <p:ext uri="{BB962C8B-B14F-4D97-AF65-F5344CB8AC3E}">
        <p14:creationId xmlns:p14="http://schemas.microsoft.com/office/powerpoint/2010/main" val="2315641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928" y="73152"/>
            <a:ext cx="12006072" cy="739712"/>
          </a:xfrm>
        </p:spPr>
        <p:txBody>
          <a:bodyPr>
            <a:normAutofit/>
          </a:bodyPr>
          <a:lstStyle/>
          <a:p>
            <a:r>
              <a:rPr lang="en-US" sz="4000" dirty="0" smtClean="0"/>
              <a:t>One Full Body Paragraph for this Essay Must Contain:</a:t>
            </a:r>
            <a:endParaRPr lang="en-US" sz="4000" dirty="0"/>
          </a:p>
        </p:txBody>
      </p:sp>
      <p:sp>
        <p:nvSpPr>
          <p:cNvPr id="3" name="Content Placeholder 2"/>
          <p:cNvSpPr>
            <a:spLocks noGrp="1"/>
          </p:cNvSpPr>
          <p:nvPr>
            <p:ph idx="1"/>
          </p:nvPr>
        </p:nvSpPr>
        <p:spPr>
          <a:xfrm>
            <a:off x="838200" y="932688"/>
            <a:ext cx="10515600" cy="5244275"/>
          </a:xfrm>
        </p:spPr>
        <p:txBody>
          <a:bodyPr>
            <a:normAutofit fontScale="92500" lnSpcReduction="10000"/>
          </a:bodyPr>
          <a:lstStyle/>
          <a:p>
            <a:r>
              <a:rPr lang="en-US" dirty="0" smtClean="0"/>
              <a:t>1.  TOPIC </a:t>
            </a:r>
            <a:r>
              <a:rPr lang="en-US" dirty="0" smtClean="0"/>
              <a:t>SENTENCE: (Possible Sentence or Two Explaining/Clarifying Topic Sentence)</a:t>
            </a:r>
          </a:p>
          <a:p>
            <a:r>
              <a:rPr lang="en-US" dirty="0" smtClean="0"/>
              <a:t>2.  EVIDENCE </a:t>
            </a:r>
            <a:r>
              <a:rPr lang="en-US" dirty="0" smtClean="0"/>
              <a:t>STUFF for Evidence #1:</a:t>
            </a:r>
          </a:p>
          <a:p>
            <a:pPr lvl="1"/>
            <a:r>
              <a:rPr lang="en-US" dirty="0" smtClean="0"/>
              <a:t>Context/Introduce Quote</a:t>
            </a:r>
          </a:p>
          <a:p>
            <a:pPr lvl="1"/>
            <a:r>
              <a:rPr lang="en-US" dirty="0" smtClean="0"/>
              <a:t>Integrate into Sentence</a:t>
            </a:r>
          </a:p>
          <a:p>
            <a:pPr lvl="1"/>
            <a:r>
              <a:rPr lang="en-US" dirty="0" smtClean="0"/>
              <a:t>Cite Correctly</a:t>
            </a:r>
          </a:p>
          <a:p>
            <a:pPr lvl="1"/>
            <a:r>
              <a:rPr lang="en-US" dirty="0" smtClean="0"/>
              <a:t>Analysis</a:t>
            </a:r>
          </a:p>
          <a:p>
            <a:r>
              <a:rPr lang="en-US" dirty="0" smtClean="0"/>
              <a:t>3.  TRANSITION </a:t>
            </a:r>
            <a:r>
              <a:rPr lang="en-US" dirty="0" smtClean="0"/>
              <a:t>SENTENCE TO 2</a:t>
            </a:r>
            <a:r>
              <a:rPr lang="en-US" baseline="30000" dirty="0" smtClean="0"/>
              <a:t>nd</a:t>
            </a:r>
            <a:r>
              <a:rPr lang="en-US" dirty="0" smtClean="0"/>
              <a:t> EVIDENCE</a:t>
            </a:r>
          </a:p>
          <a:p>
            <a:r>
              <a:rPr lang="en-US" dirty="0" smtClean="0"/>
              <a:t>4.  EVIDENCE </a:t>
            </a:r>
            <a:r>
              <a:rPr lang="en-US" dirty="0" smtClean="0"/>
              <a:t>STUFF for Evidence #2:</a:t>
            </a:r>
          </a:p>
          <a:p>
            <a:pPr lvl="1"/>
            <a:r>
              <a:rPr lang="en-US" dirty="0" smtClean="0"/>
              <a:t>Context/Introduce Quote #2</a:t>
            </a:r>
          </a:p>
          <a:p>
            <a:pPr lvl="1"/>
            <a:r>
              <a:rPr lang="en-US" dirty="0" smtClean="0"/>
              <a:t>Integrate Quote #2</a:t>
            </a:r>
            <a:r>
              <a:rPr lang="en-US" dirty="0"/>
              <a:t> </a:t>
            </a:r>
            <a:r>
              <a:rPr lang="en-US" dirty="0" smtClean="0"/>
              <a:t>into sentence</a:t>
            </a:r>
          </a:p>
          <a:p>
            <a:pPr lvl="1"/>
            <a:r>
              <a:rPr lang="en-US" dirty="0" smtClean="0"/>
              <a:t>Cite Correctly</a:t>
            </a:r>
          </a:p>
          <a:p>
            <a:pPr lvl="1"/>
            <a:r>
              <a:rPr lang="en-US" dirty="0" smtClean="0"/>
              <a:t>Analysis</a:t>
            </a:r>
          </a:p>
          <a:p>
            <a:r>
              <a:rPr lang="en-US" dirty="0" smtClean="0"/>
              <a:t>5.  Concluding Sentence</a:t>
            </a:r>
            <a:endParaRPr lang="en-US" dirty="0" smtClean="0"/>
          </a:p>
        </p:txBody>
      </p:sp>
    </p:spTree>
    <p:extLst>
      <p:ext uri="{BB962C8B-B14F-4D97-AF65-F5344CB8AC3E}">
        <p14:creationId xmlns:p14="http://schemas.microsoft.com/office/powerpoint/2010/main" val="480238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83464"/>
            <a:ext cx="10515600" cy="6309360"/>
          </a:xfrm>
        </p:spPr>
        <p:txBody>
          <a:bodyPr>
            <a:normAutofit lnSpcReduction="10000"/>
          </a:bodyPr>
          <a:lstStyle/>
          <a:p>
            <a:r>
              <a:rPr lang="en-US" dirty="0" smtClean="0"/>
              <a:t>TOPIC SENTENCE: This is the first sentence of your paragraph, and is, often times, word-for-word, what your reason is.  </a:t>
            </a:r>
          </a:p>
          <a:p>
            <a:pPr lvl="1"/>
            <a:r>
              <a:rPr lang="en-US" dirty="0" smtClean="0"/>
              <a:t>Imagine your thesis is: Today’s society limits people ability to achieve happiness.  </a:t>
            </a:r>
          </a:p>
          <a:p>
            <a:pPr lvl="1"/>
            <a:r>
              <a:rPr lang="en-US" dirty="0" smtClean="0"/>
              <a:t>Imagine your reason is:  Our obsession with internet technology often harms our mental health.</a:t>
            </a:r>
          </a:p>
          <a:p>
            <a:pPr lvl="1"/>
            <a:r>
              <a:rPr lang="en-US" dirty="0" smtClean="0"/>
              <a:t>YOUR TOPIC SENTENCE WOULD BE SOMETHING LIKE: Our obsession with internet technology often harms our mental health, making happiness difficult to achieve.  </a:t>
            </a:r>
          </a:p>
          <a:p>
            <a:r>
              <a:rPr lang="en-US" dirty="0" smtClean="0"/>
              <a:t>NOTE: </a:t>
            </a:r>
            <a:r>
              <a:rPr lang="en-US" i="1" u="sng" dirty="0" smtClean="0"/>
              <a:t>Often, it makes sense to take an additional sentence or two to explain or define ideas you’re suggesting in the topic sentence.  </a:t>
            </a:r>
          </a:p>
          <a:p>
            <a:pPr lvl="1"/>
            <a:r>
              <a:rPr lang="en-US" dirty="0" smtClean="0"/>
              <a:t>For example if your thesis is </a:t>
            </a:r>
            <a:r>
              <a:rPr lang="en-US" dirty="0" smtClean="0"/>
              <a:t>“In ‘Snow White,’ the Queen’s jealousy is the ultimate cause of her downfall,” and your reason is “Jealousy can often lead to destructive choices.”</a:t>
            </a:r>
          </a:p>
          <a:p>
            <a:pPr lvl="1"/>
            <a:r>
              <a:rPr lang="en-US" dirty="0" smtClean="0"/>
              <a:t>Your TOPIC SENTENCE might be “</a:t>
            </a:r>
            <a:r>
              <a:rPr lang="en-US" altLang="en-US" dirty="0"/>
              <a:t>Jealousy is a powerful emotion that can often lead to ruin</a:t>
            </a:r>
            <a:r>
              <a:rPr lang="en-US" altLang="en-US" dirty="0" smtClean="0"/>
              <a:t>.”</a:t>
            </a:r>
          </a:p>
          <a:p>
            <a:pPr lvl="1"/>
            <a:r>
              <a:rPr lang="en-US" altLang="en-US" dirty="0" smtClean="0"/>
              <a:t>Then you might FOLLOW UP WITH A QUICK EXPLANATION: “It’s </a:t>
            </a:r>
            <a:r>
              <a:rPr lang="en-US" altLang="en-US" dirty="0"/>
              <a:t>harmful to one’s self-esteem and can tempt one to make destructive </a:t>
            </a:r>
            <a:r>
              <a:rPr lang="en-US" altLang="en-US" dirty="0" smtClean="0"/>
              <a:t>decisions.”</a:t>
            </a:r>
            <a:r>
              <a:rPr lang="en-US" dirty="0" smtClean="0"/>
              <a:t> </a:t>
            </a:r>
            <a:endParaRPr lang="en-US" dirty="0" smtClean="0"/>
          </a:p>
          <a:p>
            <a:endParaRPr lang="en-US" dirty="0"/>
          </a:p>
        </p:txBody>
      </p:sp>
    </p:spTree>
    <p:extLst>
      <p:ext uri="{BB962C8B-B14F-4D97-AF65-F5344CB8AC3E}">
        <p14:creationId xmlns:p14="http://schemas.microsoft.com/office/powerpoint/2010/main" val="642565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859536"/>
            <a:ext cx="10515600" cy="5623559"/>
          </a:xfrm>
        </p:spPr>
        <p:txBody>
          <a:bodyPr>
            <a:normAutofit lnSpcReduction="10000"/>
          </a:bodyPr>
          <a:lstStyle/>
          <a:p>
            <a:r>
              <a:rPr lang="en-US" dirty="0" smtClean="0"/>
              <a:t>TRANSITION </a:t>
            </a:r>
            <a:r>
              <a:rPr lang="en-US" dirty="0"/>
              <a:t>SENTENCE TO 2</a:t>
            </a:r>
            <a:r>
              <a:rPr lang="en-US" baseline="30000" dirty="0"/>
              <a:t>nd</a:t>
            </a:r>
            <a:r>
              <a:rPr lang="en-US" dirty="0"/>
              <a:t> </a:t>
            </a:r>
            <a:r>
              <a:rPr lang="en-US" dirty="0" smtClean="0"/>
              <a:t>EVIDENCE: After you complete your analysis of the 1</a:t>
            </a:r>
            <a:r>
              <a:rPr lang="en-US" baseline="30000" dirty="0" smtClean="0"/>
              <a:t>st</a:t>
            </a:r>
            <a:r>
              <a:rPr lang="en-US" dirty="0" smtClean="0"/>
              <a:t> piece of textual evidence, you’ll need to transition to introducing/providing context to your 2</a:t>
            </a:r>
            <a:r>
              <a:rPr lang="en-US" baseline="30000" dirty="0" smtClean="0"/>
              <a:t>nd</a:t>
            </a:r>
            <a:r>
              <a:rPr lang="en-US" dirty="0" smtClean="0"/>
              <a:t> piece of textual evidence.  </a:t>
            </a:r>
          </a:p>
          <a:p>
            <a:r>
              <a:rPr lang="en-US" dirty="0" smtClean="0"/>
              <a:t>Make sure you use a FULL sentence to do this: “Not only is Michael Jordan’s offensive prowess demonstrated through his scoring, but what is often overlooked was his exceptional ability to pass the ball.”</a:t>
            </a:r>
          </a:p>
          <a:p>
            <a:pPr lvl="1"/>
            <a:r>
              <a:rPr lang="en-US" dirty="0" smtClean="0"/>
              <a:t>Then, you’d introduce/provide context for your 2</a:t>
            </a:r>
            <a:r>
              <a:rPr lang="en-US" baseline="30000" dirty="0" smtClean="0"/>
              <a:t>nd</a:t>
            </a:r>
            <a:r>
              <a:rPr lang="en-US" dirty="0" smtClean="0"/>
              <a:t> piece of textual evidence which would obviously show how good Jordan was on offense through his passing skills.</a:t>
            </a:r>
          </a:p>
          <a:p>
            <a:pPr marL="228600" lvl="1">
              <a:spcBef>
                <a:spcPts val="1000"/>
              </a:spcBef>
            </a:pPr>
            <a:r>
              <a:rPr lang="en-US" sz="2800" dirty="0" smtClean="0"/>
              <a:t>Another Example (Snow White): </a:t>
            </a:r>
            <a:r>
              <a:rPr lang="en-US" altLang="en-US" sz="2800" kern="0" dirty="0">
                <a:solidFill>
                  <a:srgbClr val="000000"/>
                </a:solidFill>
              </a:rPr>
              <a:t>“Not only does the Queen showcase her destructive jealousy with Snow White, she also lets her envy control her emotions with her friends</a:t>
            </a:r>
            <a:r>
              <a:rPr lang="en-US" altLang="en-US" sz="2800" kern="0" dirty="0" smtClean="0">
                <a:solidFill>
                  <a:srgbClr val="000000"/>
                </a:solidFill>
              </a:rPr>
              <a:t>…”</a:t>
            </a:r>
          </a:p>
          <a:p>
            <a:pPr marL="685800" lvl="2">
              <a:spcBef>
                <a:spcPts val="1000"/>
              </a:spcBef>
            </a:pPr>
            <a:r>
              <a:rPr lang="en-US" altLang="en-US" sz="2400" kern="0" dirty="0" smtClean="0">
                <a:solidFill>
                  <a:srgbClr val="000000"/>
                </a:solidFill>
              </a:rPr>
              <a:t>Again, here you’d introduce/provide context/frame your 2</a:t>
            </a:r>
            <a:r>
              <a:rPr lang="en-US" altLang="en-US" sz="2400" kern="0" baseline="30000" dirty="0" smtClean="0">
                <a:solidFill>
                  <a:srgbClr val="000000"/>
                </a:solidFill>
              </a:rPr>
              <a:t>nd</a:t>
            </a:r>
            <a:r>
              <a:rPr lang="en-US" altLang="en-US" sz="2400" kern="0" dirty="0" smtClean="0">
                <a:solidFill>
                  <a:srgbClr val="000000"/>
                </a:solidFill>
              </a:rPr>
              <a:t> piece of textual evidence, which would obviously be about the Queen’s jealousy among her friends.  </a:t>
            </a:r>
            <a:endParaRPr lang="en-US" altLang="en-US" sz="2400" kern="0" dirty="0">
              <a:solidFill>
                <a:srgbClr val="000000"/>
              </a:solidFill>
            </a:endParaRPr>
          </a:p>
          <a:p>
            <a:endParaRPr lang="en-US" dirty="0"/>
          </a:p>
          <a:p>
            <a:endParaRPr lang="en-US" dirty="0"/>
          </a:p>
        </p:txBody>
      </p:sp>
    </p:spTree>
    <p:extLst>
      <p:ext uri="{BB962C8B-B14F-4D97-AF65-F5344CB8AC3E}">
        <p14:creationId xmlns:p14="http://schemas.microsoft.com/office/powerpoint/2010/main" val="1764646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0584" y="841248"/>
            <a:ext cx="11987784" cy="5335715"/>
          </a:xfrm>
        </p:spPr>
        <p:txBody>
          <a:bodyPr>
            <a:normAutofit/>
          </a:bodyPr>
          <a:lstStyle/>
          <a:p>
            <a:r>
              <a:rPr lang="en-US" dirty="0" smtClean="0"/>
              <a:t>CONCLUDING SENTENCE(S):  After you analyze your 2</a:t>
            </a:r>
            <a:r>
              <a:rPr lang="en-US" baseline="30000" dirty="0" smtClean="0"/>
              <a:t>nd</a:t>
            </a:r>
            <a:r>
              <a:rPr lang="en-US" dirty="0" smtClean="0"/>
              <a:t> piece of textual evidence in the paragraph, it’s often effective to take a sentence or two to bring the reader back to the overarching reason and argument (if you haven’t already done this in your analysis).  Basically, summarize what the significance of the paragraph you just wrote!</a:t>
            </a:r>
          </a:p>
          <a:p>
            <a:r>
              <a:rPr lang="en-US" dirty="0" smtClean="0"/>
              <a:t>DO NOT SIMPLY RE-STATE THE TOPIC SENTENCE: show some finesse—Take a sentence to remind the reader of how/why your reason is so significant to the overall argument.  </a:t>
            </a:r>
          </a:p>
          <a:p>
            <a:pPr marL="228600" lvl="1">
              <a:spcBef>
                <a:spcPts val="1000"/>
              </a:spcBef>
            </a:pPr>
            <a:r>
              <a:rPr lang="en-US" dirty="0" smtClean="0"/>
              <a:t>For example, in our “Snow White” argument, a nice concluding sentence might be: “</a:t>
            </a:r>
            <a:r>
              <a:rPr lang="en-US" altLang="en-US" kern="0" dirty="0">
                <a:solidFill>
                  <a:srgbClr val="000000"/>
                </a:solidFill>
              </a:rPr>
              <a:t>“The Queen’s jealous rage at Snow White, as well as her own friends, clearly shows the reader how her envy destroys her.”</a:t>
            </a:r>
          </a:p>
          <a:p>
            <a:endParaRPr lang="en-US" dirty="0"/>
          </a:p>
        </p:txBody>
      </p:sp>
    </p:spTree>
    <p:extLst>
      <p:ext uri="{BB962C8B-B14F-4D97-AF65-F5344CB8AC3E}">
        <p14:creationId xmlns:p14="http://schemas.microsoft.com/office/powerpoint/2010/main" val="1331710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73153"/>
            <a:ext cx="11771376" cy="530352"/>
          </a:xfrm>
        </p:spPr>
        <p:txBody>
          <a:bodyPr>
            <a:normAutofit fontScale="90000"/>
          </a:bodyPr>
          <a:lstStyle/>
          <a:p>
            <a:r>
              <a:rPr lang="en-US" sz="3000" dirty="0" smtClean="0"/>
              <a:t>Quick Sample: Where is the topic sentence, transition, and concluding sentence?</a:t>
            </a:r>
            <a:endParaRPr lang="en-US" sz="3000" dirty="0"/>
          </a:p>
        </p:txBody>
      </p:sp>
      <p:sp>
        <p:nvSpPr>
          <p:cNvPr id="3" name="Content Placeholder 2"/>
          <p:cNvSpPr>
            <a:spLocks noGrp="1"/>
          </p:cNvSpPr>
          <p:nvPr>
            <p:ph idx="1"/>
          </p:nvPr>
        </p:nvSpPr>
        <p:spPr>
          <a:xfrm>
            <a:off x="-292608" y="603505"/>
            <a:ext cx="12484608" cy="6254495"/>
          </a:xfrm>
        </p:spPr>
        <p:txBody>
          <a:bodyPr>
            <a:normAutofit fontScale="92500" lnSpcReduction="20000"/>
          </a:bodyPr>
          <a:lstStyle/>
          <a:p>
            <a:r>
              <a:rPr lang="en-US" dirty="0" smtClean="0"/>
              <a:t>Thesis</a:t>
            </a:r>
            <a:r>
              <a:rPr lang="en-US" dirty="0"/>
              <a:t>: Johnny Depp is the best American actor </a:t>
            </a:r>
            <a:r>
              <a:rPr lang="en-US" dirty="0" smtClean="0"/>
              <a:t>today</a:t>
            </a:r>
          </a:p>
          <a:p>
            <a:r>
              <a:rPr lang="en-US" dirty="0" smtClean="0"/>
              <a:t>Reason 1: the </a:t>
            </a:r>
            <a:r>
              <a:rPr lang="en-US" dirty="0"/>
              <a:t>diversity of the roles he </a:t>
            </a:r>
            <a:r>
              <a:rPr lang="en-US" dirty="0" smtClean="0"/>
              <a:t>plays suggest immense talent</a:t>
            </a:r>
          </a:p>
          <a:p>
            <a:r>
              <a:rPr lang="en-US" dirty="0" smtClean="0"/>
              <a:t>Reason 2: tenacious </a:t>
            </a:r>
            <a:r>
              <a:rPr lang="en-US" dirty="0"/>
              <a:t>study of his </a:t>
            </a:r>
            <a:r>
              <a:rPr lang="en-US" dirty="0" smtClean="0"/>
              <a:t>characters shows skill beyond other actors  </a:t>
            </a:r>
            <a:endParaRPr lang="en-US" dirty="0"/>
          </a:p>
          <a:p>
            <a:endParaRPr lang="en-US" dirty="0"/>
          </a:p>
          <a:p>
            <a:r>
              <a:rPr lang="en-US" dirty="0" smtClean="0"/>
              <a:t>BODY PARAGRAPH #1: </a:t>
            </a:r>
          </a:p>
          <a:p>
            <a:pPr lvl="1"/>
            <a:r>
              <a:rPr lang="en-US" dirty="0" smtClean="0"/>
              <a:t>In </a:t>
            </a:r>
            <a:r>
              <a:rPr lang="en-US" dirty="0"/>
              <a:t>order for an actor to be considered great, he must play very diverse roles.  During a 2003 interview in People magazine, Depp was asked about how he chooses his acting roles.  Not only does he demonstrate his strong sense of identity with almost any human character, he also speaks about how he loves to challenge himself to push his talent by admitting, “(I) really (tries) to search for a connection with the character.  If it’s not there, I can’t force it.  But, for some reason, I just think something inside me makes it fairly easy to find at least something to connect to in roles.  I also really enjoy the challenge” (47).  Depp seems like he recognizes his great talent when he mentions that he has a unique ability to connect with almost any role he plays.  This ability demonstrates how diverse he is as an actor.  Depp’s variety in his acting has also spanned his whole career.  Two movies that Depp has starred in are Donnie </a:t>
            </a:r>
            <a:r>
              <a:rPr lang="en-US" dirty="0" err="1"/>
              <a:t>Brasco</a:t>
            </a:r>
            <a:r>
              <a:rPr lang="en-US" dirty="0"/>
              <a:t> and Pirates of the Caribbean.  Depp speaks about the big differences in these two roles during a 2006 interview with Rolling Stone magazine, saying,  “When we filmed (Donnie </a:t>
            </a:r>
            <a:r>
              <a:rPr lang="en-US" dirty="0" err="1"/>
              <a:t>Brasco</a:t>
            </a:r>
            <a:r>
              <a:rPr lang="en-US" dirty="0"/>
              <a:t>) I was studying everything about CIA undercover agents.  I also hung out with Pacino as much as I could.  He was a great help with that role.  But it’s been so different in preparing for Pirates.  I’ve taken a much different approach.  Less studying and attention to careful nuance, and more of an improvisational approach.  It’s much lighter” (157).  These two very different approaches make Johnny Depp a great Hollywood talent.  He can change his style and approach, clearly demonstrating his wide range.  His diverse roles are definitely an indication of his ability as an actor. </a:t>
            </a:r>
          </a:p>
        </p:txBody>
      </p:sp>
    </p:spTree>
    <p:extLst>
      <p:ext uri="{BB962C8B-B14F-4D97-AF65-F5344CB8AC3E}">
        <p14:creationId xmlns:p14="http://schemas.microsoft.com/office/powerpoint/2010/main" val="1039366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Homework:</a:t>
            </a:r>
            <a:endParaRPr lang="en-US" dirty="0"/>
          </a:p>
        </p:txBody>
      </p:sp>
      <p:sp>
        <p:nvSpPr>
          <p:cNvPr id="3" name="Content Placeholder 2"/>
          <p:cNvSpPr>
            <a:spLocks noGrp="1"/>
          </p:cNvSpPr>
          <p:nvPr>
            <p:ph idx="1"/>
          </p:nvPr>
        </p:nvSpPr>
        <p:spPr>
          <a:xfrm>
            <a:off x="374904" y="1344168"/>
            <a:ext cx="11676888" cy="5257800"/>
          </a:xfrm>
        </p:spPr>
        <p:txBody>
          <a:bodyPr/>
          <a:lstStyle/>
          <a:p>
            <a:r>
              <a:rPr lang="en-US" dirty="0" smtClean="0"/>
              <a:t>Write the whole 1</a:t>
            </a:r>
            <a:r>
              <a:rPr lang="en-US" baseline="30000" dirty="0" smtClean="0"/>
              <a:t>st</a:t>
            </a:r>
            <a:r>
              <a:rPr lang="en-US" dirty="0" smtClean="0"/>
              <a:t> body paragraph for your 1</a:t>
            </a:r>
            <a:r>
              <a:rPr lang="en-US" baseline="30000" dirty="0" smtClean="0"/>
              <a:t>st</a:t>
            </a:r>
            <a:r>
              <a:rPr lang="en-US" dirty="0" smtClean="0"/>
              <a:t> reason.  You already write step 2 of this paragraph (Context, Quote Integration, MLA Citation, and Analysis for Textual Evidence #1).  You now need to add a Topic Sentence, Transition, Context-Quote-Integration-MLA-Citation-and-Analysis-for-Evidence-#2, and a Concluding Sentence:</a:t>
            </a:r>
          </a:p>
          <a:p>
            <a:pPr lvl="1"/>
            <a:r>
              <a:rPr lang="en-US" dirty="0" smtClean="0"/>
              <a:t>1.  Topic Sentence (Need This)</a:t>
            </a:r>
          </a:p>
          <a:p>
            <a:pPr lvl="1"/>
            <a:r>
              <a:rPr lang="en-US" dirty="0" smtClean="0"/>
              <a:t>2.  Evidence Work for Textual Evidence #1 (Did Last Night: Revise as Necessary)</a:t>
            </a:r>
          </a:p>
          <a:p>
            <a:pPr lvl="1"/>
            <a:r>
              <a:rPr lang="en-US" dirty="0" smtClean="0"/>
              <a:t>3.  Transition Sentence (Need This)</a:t>
            </a:r>
          </a:p>
          <a:p>
            <a:pPr lvl="1"/>
            <a:r>
              <a:rPr lang="en-US" dirty="0" smtClean="0"/>
              <a:t>4.  Evidence Work for Textual Evidence #2 (Need This)</a:t>
            </a:r>
          </a:p>
          <a:p>
            <a:pPr lvl="1"/>
            <a:r>
              <a:rPr lang="en-US" dirty="0" smtClean="0"/>
              <a:t>5.  Concluding Sentence (Need This)</a:t>
            </a:r>
            <a:endParaRPr lang="en-US" dirty="0"/>
          </a:p>
        </p:txBody>
      </p:sp>
    </p:spTree>
    <p:extLst>
      <p:ext uri="{BB962C8B-B14F-4D97-AF65-F5344CB8AC3E}">
        <p14:creationId xmlns:p14="http://schemas.microsoft.com/office/powerpoint/2010/main" val="3485367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1084</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Full Body Paragraphs</vt:lpstr>
      <vt:lpstr>One Full Body Paragraph for this Essay Must Contain:</vt:lpstr>
      <vt:lpstr>PowerPoint Presentation</vt:lpstr>
      <vt:lpstr>PowerPoint Presentation</vt:lpstr>
      <vt:lpstr>PowerPoint Presentation</vt:lpstr>
      <vt:lpstr>Quick Sample: Where is the topic sentence, transition, and concluding sentence?</vt:lpstr>
      <vt:lpstr>Your Homework: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Body Paragraphs</dc:title>
  <dc:creator>DiDomenico,Jim</dc:creator>
  <cp:lastModifiedBy>DiDomenico,Jim</cp:lastModifiedBy>
  <cp:revision>10</cp:revision>
  <dcterms:created xsi:type="dcterms:W3CDTF">2016-11-30T17:06:39Z</dcterms:created>
  <dcterms:modified xsi:type="dcterms:W3CDTF">2016-12-01T15:04:24Z</dcterms:modified>
</cp:coreProperties>
</file>