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0" d="100"/>
          <a:sy n="70" d="100"/>
        </p:scale>
        <p:origin x="536"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8103239-F190-41B6-94A8-BDE70C1B7A39}" type="datetimeFigureOut">
              <a:rPr lang="en-US" smtClean="0"/>
              <a:t>9/23/2016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3E9463-59EC-4876-B269-2F41A38B10E5}" type="slidenum">
              <a:rPr lang="en-US" smtClean="0"/>
              <a:t>‹#›</a:t>
            </a:fld>
            <a:endParaRPr lang="en-US"/>
          </a:p>
        </p:txBody>
      </p:sp>
    </p:spTree>
    <p:extLst>
      <p:ext uri="{BB962C8B-B14F-4D97-AF65-F5344CB8AC3E}">
        <p14:creationId xmlns:p14="http://schemas.microsoft.com/office/powerpoint/2010/main" val="1605693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103239-F190-41B6-94A8-BDE70C1B7A39}" type="datetimeFigureOut">
              <a:rPr lang="en-US" smtClean="0"/>
              <a:t>9/23/2016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3E9463-59EC-4876-B269-2F41A38B10E5}" type="slidenum">
              <a:rPr lang="en-US" smtClean="0"/>
              <a:t>‹#›</a:t>
            </a:fld>
            <a:endParaRPr lang="en-US"/>
          </a:p>
        </p:txBody>
      </p:sp>
    </p:spTree>
    <p:extLst>
      <p:ext uri="{BB962C8B-B14F-4D97-AF65-F5344CB8AC3E}">
        <p14:creationId xmlns:p14="http://schemas.microsoft.com/office/powerpoint/2010/main" val="3627228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103239-F190-41B6-94A8-BDE70C1B7A39}" type="datetimeFigureOut">
              <a:rPr lang="en-US" smtClean="0"/>
              <a:t>9/23/2016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3E9463-59EC-4876-B269-2F41A38B10E5}" type="slidenum">
              <a:rPr lang="en-US" smtClean="0"/>
              <a:t>‹#›</a:t>
            </a:fld>
            <a:endParaRPr lang="en-US"/>
          </a:p>
        </p:txBody>
      </p:sp>
    </p:spTree>
    <p:extLst>
      <p:ext uri="{BB962C8B-B14F-4D97-AF65-F5344CB8AC3E}">
        <p14:creationId xmlns:p14="http://schemas.microsoft.com/office/powerpoint/2010/main" val="1495996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103239-F190-41B6-94A8-BDE70C1B7A39}" type="datetimeFigureOut">
              <a:rPr lang="en-US" smtClean="0"/>
              <a:t>9/23/2016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3E9463-59EC-4876-B269-2F41A38B10E5}" type="slidenum">
              <a:rPr lang="en-US" smtClean="0"/>
              <a:t>‹#›</a:t>
            </a:fld>
            <a:endParaRPr lang="en-US"/>
          </a:p>
        </p:txBody>
      </p:sp>
    </p:spTree>
    <p:extLst>
      <p:ext uri="{BB962C8B-B14F-4D97-AF65-F5344CB8AC3E}">
        <p14:creationId xmlns:p14="http://schemas.microsoft.com/office/powerpoint/2010/main" val="2034484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103239-F190-41B6-94A8-BDE70C1B7A39}" type="datetimeFigureOut">
              <a:rPr lang="en-US" smtClean="0"/>
              <a:t>9/23/2016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3E9463-59EC-4876-B269-2F41A38B10E5}" type="slidenum">
              <a:rPr lang="en-US" smtClean="0"/>
              <a:t>‹#›</a:t>
            </a:fld>
            <a:endParaRPr lang="en-US"/>
          </a:p>
        </p:txBody>
      </p:sp>
    </p:spTree>
    <p:extLst>
      <p:ext uri="{BB962C8B-B14F-4D97-AF65-F5344CB8AC3E}">
        <p14:creationId xmlns:p14="http://schemas.microsoft.com/office/powerpoint/2010/main" val="2890381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8103239-F190-41B6-94A8-BDE70C1B7A39}" type="datetimeFigureOut">
              <a:rPr lang="en-US" smtClean="0"/>
              <a:t>9/23/2016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3E9463-59EC-4876-B269-2F41A38B10E5}" type="slidenum">
              <a:rPr lang="en-US" smtClean="0"/>
              <a:t>‹#›</a:t>
            </a:fld>
            <a:endParaRPr lang="en-US"/>
          </a:p>
        </p:txBody>
      </p:sp>
    </p:spTree>
    <p:extLst>
      <p:ext uri="{BB962C8B-B14F-4D97-AF65-F5344CB8AC3E}">
        <p14:creationId xmlns:p14="http://schemas.microsoft.com/office/powerpoint/2010/main" val="1338645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8103239-F190-41B6-94A8-BDE70C1B7A39}" type="datetimeFigureOut">
              <a:rPr lang="en-US" smtClean="0"/>
              <a:t>9/23/2016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3E9463-59EC-4876-B269-2F41A38B10E5}" type="slidenum">
              <a:rPr lang="en-US" smtClean="0"/>
              <a:t>‹#›</a:t>
            </a:fld>
            <a:endParaRPr lang="en-US"/>
          </a:p>
        </p:txBody>
      </p:sp>
    </p:spTree>
    <p:extLst>
      <p:ext uri="{BB962C8B-B14F-4D97-AF65-F5344CB8AC3E}">
        <p14:creationId xmlns:p14="http://schemas.microsoft.com/office/powerpoint/2010/main" val="34337399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103239-F190-41B6-94A8-BDE70C1B7A39}" type="datetimeFigureOut">
              <a:rPr lang="en-US" smtClean="0"/>
              <a:t>9/23/2016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3E9463-59EC-4876-B269-2F41A38B10E5}" type="slidenum">
              <a:rPr lang="en-US" smtClean="0"/>
              <a:t>‹#›</a:t>
            </a:fld>
            <a:endParaRPr lang="en-US"/>
          </a:p>
        </p:txBody>
      </p:sp>
    </p:spTree>
    <p:extLst>
      <p:ext uri="{BB962C8B-B14F-4D97-AF65-F5344CB8AC3E}">
        <p14:creationId xmlns:p14="http://schemas.microsoft.com/office/powerpoint/2010/main" val="1738859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103239-F190-41B6-94A8-BDE70C1B7A39}" type="datetimeFigureOut">
              <a:rPr lang="en-US" smtClean="0"/>
              <a:t>9/23/2016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3E9463-59EC-4876-B269-2F41A38B10E5}" type="slidenum">
              <a:rPr lang="en-US" smtClean="0"/>
              <a:t>‹#›</a:t>
            </a:fld>
            <a:endParaRPr lang="en-US"/>
          </a:p>
        </p:txBody>
      </p:sp>
    </p:spTree>
    <p:extLst>
      <p:ext uri="{BB962C8B-B14F-4D97-AF65-F5344CB8AC3E}">
        <p14:creationId xmlns:p14="http://schemas.microsoft.com/office/powerpoint/2010/main" val="48559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103239-F190-41B6-94A8-BDE70C1B7A39}" type="datetimeFigureOut">
              <a:rPr lang="en-US" smtClean="0"/>
              <a:t>9/23/2016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3E9463-59EC-4876-B269-2F41A38B10E5}" type="slidenum">
              <a:rPr lang="en-US" smtClean="0"/>
              <a:t>‹#›</a:t>
            </a:fld>
            <a:endParaRPr lang="en-US"/>
          </a:p>
        </p:txBody>
      </p:sp>
    </p:spTree>
    <p:extLst>
      <p:ext uri="{BB962C8B-B14F-4D97-AF65-F5344CB8AC3E}">
        <p14:creationId xmlns:p14="http://schemas.microsoft.com/office/powerpoint/2010/main" val="2454526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103239-F190-41B6-94A8-BDE70C1B7A39}" type="datetimeFigureOut">
              <a:rPr lang="en-US" smtClean="0"/>
              <a:t>9/23/2016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3E9463-59EC-4876-B269-2F41A38B10E5}" type="slidenum">
              <a:rPr lang="en-US" smtClean="0"/>
              <a:t>‹#›</a:t>
            </a:fld>
            <a:endParaRPr lang="en-US"/>
          </a:p>
        </p:txBody>
      </p:sp>
    </p:spTree>
    <p:extLst>
      <p:ext uri="{BB962C8B-B14F-4D97-AF65-F5344CB8AC3E}">
        <p14:creationId xmlns:p14="http://schemas.microsoft.com/office/powerpoint/2010/main" val="3863404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103239-F190-41B6-94A8-BDE70C1B7A39}" type="datetimeFigureOut">
              <a:rPr lang="en-US" smtClean="0"/>
              <a:t>9/23/2016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3E9463-59EC-4876-B269-2F41A38B10E5}" type="slidenum">
              <a:rPr lang="en-US" smtClean="0"/>
              <a:t>‹#›</a:t>
            </a:fld>
            <a:endParaRPr lang="en-US"/>
          </a:p>
        </p:txBody>
      </p:sp>
    </p:spTree>
    <p:extLst>
      <p:ext uri="{BB962C8B-B14F-4D97-AF65-F5344CB8AC3E}">
        <p14:creationId xmlns:p14="http://schemas.microsoft.com/office/powerpoint/2010/main" val="11190866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StudentID#@hinsdale86.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Writing About Literature</a:t>
            </a:r>
            <a:endParaRPr lang="en-US" dirty="0"/>
          </a:p>
        </p:txBody>
      </p:sp>
      <p:sp>
        <p:nvSpPr>
          <p:cNvPr id="3" name="Subtitle 2"/>
          <p:cNvSpPr>
            <a:spLocks noGrp="1"/>
          </p:cNvSpPr>
          <p:nvPr>
            <p:ph type="subTitle" idx="1"/>
          </p:nvPr>
        </p:nvSpPr>
        <p:spPr/>
        <p:txBody>
          <a:bodyPr/>
          <a:lstStyle/>
          <a:p>
            <a:r>
              <a:rPr lang="en-US" dirty="0" smtClean="0"/>
              <a:t>Lit Analysis Thesis Statements</a:t>
            </a:r>
            <a:endParaRPr lang="en-US" dirty="0"/>
          </a:p>
        </p:txBody>
      </p:sp>
    </p:spTree>
    <p:extLst>
      <p:ext uri="{BB962C8B-B14F-4D97-AF65-F5344CB8AC3E}">
        <p14:creationId xmlns:p14="http://schemas.microsoft.com/office/powerpoint/2010/main" val="30889091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4813"/>
            <a:ext cx="10515600" cy="265811"/>
          </a:xfrm>
        </p:spPr>
        <p:txBody>
          <a:bodyPr>
            <a:normAutofit fontScale="90000"/>
          </a:bodyPr>
          <a:lstStyle/>
          <a:p>
            <a:r>
              <a:rPr lang="en-US" sz="3600" dirty="0" smtClean="0"/>
              <a:t>We’re looking to include 4 main parts of this thesis</a:t>
            </a:r>
            <a:endParaRPr lang="en-US" sz="3600" dirty="0"/>
          </a:p>
        </p:txBody>
      </p:sp>
      <p:sp>
        <p:nvSpPr>
          <p:cNvPr id="3" name="Content Placeholder 2"/>
          <p:cNvSpPr>
            <a:spLocks noGrp="1"/>
          </p:cNvSpPr>
          <p:nvPr>
            <p:ph idx="1"/>
          </p:nvPr>
        </p:nvSpPr>
        <p:spPr>
          <a:xfrm>
            <a:off x="0" y="630936"/>
            <a:ext cx="12192000" cy="6153912"/>
          </a:xfrm>
        </p:spPr>
        <p:txBody>
          <a:bodyPr>
            <a:normAutofit fontScale="85000" lnSpcReduction="20000"/>
          </a:bodyPr>
          <a:lstStyle/>
          <a:p>
            <a:r>
              <a:rPr lang="en-US" sz="3300" dirty="0" smtClean="0"/>
              <a:t>Example: </a:t>
            </a:r>
            <a:r>
              <a:rPr lang="en-US" sz="3300" dirty="0" smtClean="0">
                <a:solidFill>
                  <a:srgbClr val="FF0000"/>
                </a:solidFill>
              </a:rPr>
              <a:t>The creators of the short film "Feast"</a:t>
            </a:r>
            <a:r>
              <a:rPr lang="en-US" sz="3300" dirty="0" smtClean="0"/>
              <a:t> use </a:t>
            </a:r>
            <a:r>
              <a:rPr lang="en-US" sz="3300" dirty="0" smtClean="0">
                <a:solidFill>
                  <a:srgbClr val="00B050"/>
                </a:solidFill>
              </a:rPr>
              <a:t>the physical characterization of the man</a:t>
            </a:r>
            <a:r>
              <a:rPr lang="en-US" sz="3300" dirty="0" smtClean="0"/>
              <a:t> to </a:t>
            </a:r>
            <a:r>
              <a:rPr lang="en-US" sz="3300" dirty="0" smtClean="0">
                <a:solidFill>
                  <a:schemeClr val="accent4"/>
                </a:solidFill>
              </a:rPr>
              <a:t>convey </a:t>
            </a:r>
            <a:r>
              <a:rPr lang="en-US" sz="3300" dirty="0" smtClean="0">
                <a:solidFill>
                  <a:srgbClr val="0070C0"/>
                </a:solidFill>
              </a:rPr>
              <a:t> that he is a caring and loving person </a:t>
            </a:r>
            <a:r>
              <a:rPr lang="en-US" sz="3300" dirty="0" smtClean="0"/>
              <a:t>(not just “who he is”).</a:t>
            </a:r>
            <a:endParaRPr lang="en-US" sz="3300" b="1" dirty="0" smtClean="0">
              <a:solidFill>
                <a:srgbClr val="FF0000"/>
              </a:solidFill>
            </a:endParaRPr>
          </a:p>
          <a:p>
            <a:endParaRPr lang="en-US" b="1" dirty="0">
              <a:solidFill>
                <a:srgbClr val="FF0000"/>
              </a:solidFill>
            </a:endParaRPr>
          </a:p>
          <a:p>
            <a:r>
              <a:rPr lang="en-US" b="1" dirty="0" smtClean="0">
                <a:solidFill>
                  <a:srgbClr val="FF0000"/>
                </a:solidFill>
              </a:rPr>
              <a:t>Topic </a:t>
            </a:r>
            <a:r>
              <a:rPr lang="en-US" b="1" dirty="0">
                <a:solidFill>
                  <a:srgbClr val="FF0000"/>
                </a:solidFill>
              </a:rPr>
              <a:t>(Title/author</a:t>
            </a:r>
            <a:r>
              <a:rPr lang="en-US" b="1" dirty="0" smtClean="0">
                <a:solidFill>
                  <a:srgbClr val="FF0000"/>
                </a:solidFill>
              </a:rPr>
              <a:t>): This is easy, just plug it in. </a:t>
            </a:r>
          </a:p>
          <a:p>
            <a:pPr marL="0" indent="0">
              <a:buNone/>
            </a:pPr>
            <a:endParaRPr lang="en-US" b="1" dirty="0">
              <a:solidFill>
                <a:srgbClr val="FF0000"/>
              </a:solidFill>
            </a:endParaRPr>
          </a:p>
          <a:p>
            <a:r>
              <a:rPr lang="en-US" b="1" dirty="0">
                <a:solidFill>
                  <a:srgbClr val="00B050"/>
                </a:solidFill>
              </a:rPr>
              <a:t>Main </a:t>
            </a:r>
            <a:r>
              <a:rPr lang="en-US" b="1" dirty="0" smtClean="0">
                <a:solidFill>
                  <a:srgbClr val="00B050"/>
                </a:solidFill>
              </a:rPr>
              <a:t>point: the </a:t>
            </a:r>
            <a:r>
              <a:rPr lang="en-US" b="1" dirty="0">
                <a:solidFill>
                  <a:srgbClr val="00B050"/>
                </a:solidFill>
              </a:rPr>
              <a:t>central </a:t>
            </a:r>
            <a:r>
              <a:rPr lang="en-US" b="1" dirty="0" smtClean="0">
                <a:solidFill>
                  <a:srgbClr val="00B050"/>
                </a:solidFill>
              </a:rPr>
              <a:t>topic each </a:t>
            </a:r>
            <a:r>
              <a:rPr lang="en-US" b="1" dirty="0">
                <a:solidFill>
                  <a:srgbClr val="00B050"/>
                </a:solidFill>
              </a:rPr>
              <a:t>paragraph will </a:t>
            </a:r>
            <a:r>
              <a:rPr lang="en-US" b="1" dirty="0" smtClean="0">
                <a:solidFill>
                  <a:srgbClr val="00B050"/>
                </a:solidFill>
              </a:rPr>
              <a:t>discuss: this “topic,” is most </a:t>
            </a:r>
            <a:r>
              <a:rPr lang="en-US" b="1" dirty="0" smtClean="0">
                <a:solidFill>
                  <a:srgbClr val="00B050"/>
                </a:solidFill>
              </a:rPr>
              <a:t>often a specific literary/writing/film device or specific choice by the creator.  Consider:</a:t>
            </a:r>
          </a:p>
          <a:p>
            <a:pPr lvl="1"/>
            <a:r>
              <a:rPr lang="en-US" dirty="0" smtClean="0">
                <a:solidFill>
                  <a:srgbClr val="00B050"/>
                </a:solidFill>
              </a:rPr>
              <a:t>Lit Terms—like internal conflict, personification, dialect, types of characterization, symbolism, flashback, mood, etc.</a:t>
            </a:r>
          </a:p>
          <a:p>
            <a:pPr lvl="1"/>
            <a:r>
              <a:rPr lang="en-US" dirty="0" smtClean="0">
                <a:solidFill>
                  <a:srgbClr val="00B050"/>
                </a:solidFill>
              </a:rPr>
              <a:t>Bigger Ideas (like from Annotation Strategies): repetition/motif, contradiction, memory/flashback, etc.</a:t>
            </a:r>
          </a:p>
          <a:p>
            <a:pPr marL="457200" lvl="1" indent="0">
              <a:buNone/>
            </a:pPr>
            <a:endParaRPr lang="en-US" dirty="0">
              <a:solidFill>
                <a:srgbClr val="00B050"/>
              </a:solidFill>
            </a:endParaRPr>
          </a:p>
          <a:p>
            <a:r>
              <a:rPr lang="en-US" b="1" dirty="0" smtClean="0">
                <a:solidFill>
                  <a:schemeClr val="accent4"/>
                </a:solidFill>
              </a:rPr>
              <a:t>Verb: This is easy, just plug it in.</a:t>
            </a:r>
          </a:p>
          <a:p>
            <a:pPr lvl="1"/>
            <a:r>
              <a:rPr lang="en-US" dirty="0">
                <a:solidFill>
                  <a:schemeClr val="accent4"/>
                </a:solidFill>
              </a:rPr>
              <a:t>W</a:t>
            </a:r>
            <a:r>
              <a:rPr lang="en-US" dirty="0" smtClean="0">
                <a:solidFill>
                  <a:schemeClr val="accent4"/>
                </a:solidFill>
              </a:rPr>
              <a:t>hat </a:t>
            </a:r>
            <a:r>
              <a:rPr lang="en-US" dirty="0">
                <a:solidFill>
                  <a:schemeClr val="accent4"/>
                </a:solidFill>
              </a:rPr>
              <a:t>does the main point do</a:t>
            </a:r>
            <a:r>
              <a:rPr lang="en-US" dirty="0" smtClean="0">
                <a:solidFill>
                  <a:schemeClr val="accent4"/>
                </a:solidFill>
              </a:rPr>
              <a:t>? (“suggest, imply, convey, emphasize, demonstrate,” etc.)</a:t>
            </a:r>
          </a:p>
          <a:p>
            <a:pPr marL="457200" lvl="1" indent="0">
              <a:buNone/>
            </a:pPr>
            <a:endParaRPr lang="en-US" dirty="0">
              <a:solidFill>
                <a:schemeClr val="accent4"/>
              </a:solidFill>
            </a:endParaRPr>
          </a:p>
          <a:p>
            <a:r>
              <a:rPr lang="en-US" b="1" dirty="0" smtClean="0">
                <a:solidFill>
                  <a:srgbClr val="0070C0"/>
                </a:solidFill>
              </a:rPr>
              <a:t>Argument: What </a:t>
            </a:r>
            <a:r>
              <a:rPr lang="en-US" b="1" dirty="0">
                <a:solidFill>
                  <a:srgbClr val="0070C0"/>
                </a:solidFill>
              </a:rPr>
              <a:t>will the paper </a:t>
            </a:r>
            <a:r>
              <a:rPr lang="en-US" b="1" u="sng" dirty="0">
                <a:solidFill>
                  <a:srgbClr val="0070C0"/>
                </a:solidFill>
              </a:rPr>
              <a:t>argue</a:t>
            </a:r>
            <a:r>
              <a:rPr lang="en-US" b="1" dirty="0" smtClean="0">
                <a:solidFill>
                  <a:srgbClr val="0070C0"/>
                </a:solidFill>
              </a:rPr>
              <a:t>?  Usually, this is something that the creator is trying to show/say/do.  </a:t>
            </a:r>
          </a:p>
          <a:p>
            <a:pPr lvl="1"/>
            <a:r>
              <a:rPr lang="en-US" dirty="0" smtClean="0">
                <a:solidFill>
                  <a:srgbClr val="0070C0"/>
                </a:solidFill>
              </a:rPr>
              <a:t>This should not be overly general or obvious.  </a:t>
            </a:r>
          </a:p>
          <a:p>
            <a:pPr lvl="1"/>
            <a:r>
              <a:rPr lang="en-US" dirty="0" smtClean="0">
                <a:solidFill>
                  <a:srgbClr val="0070C0"/>
                </a:solidFill>
              </a:rPr>
              <a:t>For example, it should not be “The creators of Star Wars use a light-vs.-dark motif to (</a:t>
            </a:r>
            <a:r>
              <a:rPr lang="en-US" strike="sngStrike" dirty="0" smtClean="0">
                <a:solidFill>
                  <a:srgbClr val="0070C0"/>
                </a:solidFill>
              </a:rPr>
              <a:t>wrong: show how people are</a:t>
            </a:r>
            <a:r>
              <a:rPr lang="en-US" dirty="0" smtClean="0">
                <a:solidFill>
                  <a:srgbClr val="0070C0"/>
                </a:solidFill>
              </a:rPr>
              <a:t>) (</a:t>
            </a:r>
            <a:r>
              <a:rPr lang="en-US" strike="sngStrike" dirty="0" smtClean="0">
                <a:solidFill>
                  <a:srgbClr val="0070C0"/>
                </a:solidFill>
              </a:rPr>
              <a:t>wrong: make the movie better</a:t>
            </a:r>
            <a:r>
              <a:rPr lang="en-US" dirty="0" smtClean="0">
                <a:solidFill>
                  <a:srgbClr val="0070C0"/>
                </a:solidFill>
              </a:rPr>
              <a:t>) (more RIGHT: </a:t>
            </a:r>
            <a:r>
              <a:rPr lang="en-US" u="sng" dirty="0" smtClean="0">
                <a:solidFill>
                  <a:srgbClr val="0070C0"/>
                </a:solidFill>
              </a:rPr>
              <a:t>to suggest to a younger audience the concept of good defeating evil</a:t>
            </a:r>
            <a:r>
              <a:rPr lang="en-US" dirty="0" smtClean="0">
                <a:solidFill>
                  <a:srgbClr val="0070C0"/>
                </a:solidFill>
              </a:rPr>
              <a:t>. This is more specific and more arguable.</a:t>
            </a:r>
          </a:p>
          <a:p>
            <a:pPr marL="457200" lvl="1" indent="0">
              <a:buNone/>
            </a:pPr>
            <a:endParaRPr lang="en-US" dirty="0" smtClean="0">
              <a:solidFill>
                <a:srgbClr val="0070C0"/>
              </a:solidFill>
            </a:endParaRPr>
          </a:p>
          <a:p>
            <a:pPr marL="457200" lvl="1" indent="0">
              <a:buNone/>
            </a:pPr>
            <a:endParaRPr lang="en-US" dirty="0" smtClean="0">
              <a:solidFill>
                <a:srgbClr val="0070C0"/>
              </a:solidFill>
            </a:endParaRPr>
          </a:p>
          <a:p>
            <a:endParaRPr lang="en-US" dirty="0" smtClean="0"/>
          </a:p>
          <a:p>
            <a:endParaRPr lang="en-US" dirty="0" smtClean="0"/>
          </a:p>
          <a:p>
            <a:endParaRPr lang="en-US" dirty="0"/>
          </a:p>
        </p:txBody>
      </p:sp>
    </p:spTree>
    <p:extLst>
      <p:ext uri="{BB962C8B-B14F-4D97-AF65-F5344CB8AC3E}">
        <p14:creationId xmlns:p14="http://schemas.microsoft.com/office/powerpoint/2010/main" val="1587476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 calcmode="lin" valueType="num">
                                      <p:cBhvr additive="base">
                                        <p:cTn id="3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 calcmode="lin" valueType="num">
                                      <p:cBhvr additive="base">
                                        <p:cTn id="3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anim calcmode="lin" valueType="num">
                                      <p:cBhvr additive="base">
                                        <p:cTn id="4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anim calcmode="lin" valueType="num">
                                      <p:cBhvr additive="base">
                                        <p:cTn id="47"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3">
                                            <p:txEl>
                                              <p:pRg st="13" end="13"/>
                                            </p:txEl>
                                          </p:spTgt>
                                        </p:tgtEl>
                                        <p:attrNameLst>
                                          <p:attrName>style.visibility</p:attrName>
                                        </p:attrNameLst>
                                      </p:cBhvr>
                                      <p:to>
                                        <p:strVal val="visible"/>
                                      </p:to>
                                    </p:set>
                                    <p:anim calcmode="lin" valueType="num">
                                      <p:cBhvr additive="base">
                                        <p:cTn id="51"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301752" y="228600"/>
            <a:ext cx="11713464" cy="6629400"/>
          </a:xfrm>
        </p:spPr>
        <p:txBody>
          <a:bodyPr>
            <a:normAutofit fontScale="92500" lnSpcReduction="20000"/>
          </a:bodyPr>
          <a:lstStyle/>
          <a:p>
            <a:pPr marL="0" indent="0">
              <a:buNone/>
            </a:pPr>
            <a:r>
              <a:rPr lang="en-US" dirty="0" smtClean="0">
                <a:solidFill>
                  <a:srgbClr val="FF0000"/>
                </a:solidFill>
              </a:rPr>
              <a:t>TOPIC</a:t>
            </a:r>
          </a:p>
          <a:p>
            <a:pPr marL="0" indent="0">
              <a:buNone/>
            </a:pPr>
            <a:r>
              <a:rPr lang="en-US" dirty="0" smtClean="0">
                <a:solidFill>
                  <a:srgbClr val="00B050"/>
                </a:solidFill>
              </a:rPr>
              <a:t>MAIN POINT</a:t>
            </a:r>
          </a:p>
          <a:p>
            <a:pPr marL="0" indent="0">
              <a:buNone/>
            </a:pPr>
            <a:r>
              <a:rPr lang="en-US" dirty="0" smtClean="0">
                <a:solidFill>
                  <a:schemeClr val="accent4"/>
                </a:solidFill>
              </a:rPr>
              <a:t>VERB</a:t>
            </a:r>
          </a:p>
          <a:p>
            <a:pPr marL="0" indent="0">
              <a:buNone/>
            </a:pPr>
            <a:r>
              <a:rPr lang="en-US" dirty="0" smtClean="0">
                <a:solidFill>
                  <a:srgbClr val="0070C0"/>
                </a:solidFill>
              </a:rPr>
              <a:t>ARGUMENT</a:t>
            </a:r>
            <a:endParaRPr lang="en-US" dirty="0" smtClean="0">
              <a:solidFill>
                <a:srgbClr val="0070C0"/>
              </a:solidFill>
            </a:endParaRPr>
          </a:p>
          <a:p>
            <a:r>
              <a:rPr lang="en-US" dirty="0" smtClean="0"/>
              <a:t>The </a:t>
            </a:r>
            <a:r>
              <a:rPr lang="en-US" dirty="0" smtClean="0">
                <a:solidFill>
                  <a:srgbClr val="FF0000"/>
                </a:solidFill>
              </a:rPr>
              <a:t>creators of the short film "Feast"</a:t>
            </a:r>
            <a:r>
              <a:rPr lang="en-US" dirty="0" smtClean="0"/>
              <a:t> use </a:t>
            </a:r>
            <a:r>
              <a:rPr lang="en-US" dirty="0" smtClean="0">
                <a:solidFill>
                  <a:srgbClr val="00B050"/>
                </a:solidFill>
              </a:rPr>
              <a:t>the physical characterization of the man </a:t>
            </a:r>
            <a:r>
              <a:rPr lang="en-US" dirty="0" smtClean="0">
                <a:solidFill>
                  <a:schemeClr val="accent4"/>
                </a:solidFill>
              </a:rPr>
              <a:t>to convey </a:t>
            </a:r>
            <a:r>
              <a:rPr lang="en-US" dirty="0" smtClean="0"/>
              <a:t>(not just “who he is,” but) </a:t>
            </a:r>
            <a:r>
              <a:rPr lang="en-US" dirty="0" smtClean="0">
                <a:solidFill>
                  <a:srgbClr val="0070C0"/>
                </a:solidFill>
              </a:rPr>
              <a:t>that he is a caring and loving person</a:t>
            </a:r>
            <a:r>
              <a:rPr lang="en-US" dirty="0" smtClean="0"/>
              <a:t>.</a:t>
            </a:r>
          </a:p>
          <a:p>
            <a:r>
              <a:rPr lang="en-US" dirty="0" smtClean="0"/>
              <a:t> In </a:t>
            </a:r>
            <a:r>
              <a:rPr lang="en-US" dirty="0" smtClean="0">
                <a:solidFill>
                  <a:srgbClr val="FF0000"/>
                </a:solidFill>
              </a:rPr>
              <a:t>“Powder,” Tobias Wolff </a:t>
            </a:r>
            <a:r>
              <a:rPr lang="en-US" dirty="0" smtClean="0"/>
              <a:t>uses </a:t>
            </a:r>
            <a:r>
              <a:rPr lang="en-US" dirty="0" smtClean="0">
                <a:solidFill>
                  <a:srgbClr val="00B050"/>
                </a:solidFill>
              </a:rPr>
              <a:t>description of the snow </a:t>
            </a:r>
            <a:r>
              <a:rPr lang="en-US" dirty="0" smtClean="0">
                <a:solidFill>
                  <a:schemeClr val="accent4"/>
                </a:solidFill>
              </a:rPr>
              <a:t>to emphasize </a:t>
            </a:r>
            <a:r>
              <a:rPr lang="en-US" dirty="0" smtClean="0">
                <a:solidFill>
                  <a:srgbClr val="0070C0"/>
                </a:solidFill>
              </a:rPr>
              <a:t>________</a:t>
            </a:r>
          </a:p>
          <a:p>
            <a:pPr lvl="1"/>
            <a:r>
              <a:rPr lang="en-US" dirty="0" smtClean="0"/>
              <a:t>(not just “conflict” or “the attitude of the characters,” but) </a:t>
            </a:r>
            <a:r>
              <a:rPr lang="en-US" dirty="0" smtClean="0">
                <a:solidFill>
                  <a:srgbClr val="0070C0"/>
                </a:solidFill>
              </a:rPr>
              <a:t>that the protagonist’s feelings about his father are changing.</a:t>
            </a:r>
          </a:p>
          <a:p>
            <a:r>
              <a:rPr lang="en-US" dirty="0" smtClean="0"/>
              <a:t>In </a:t>
            </a:r>
            <a:r>
              <a:rPr lang="en-US" dirty="0" smtClean="0">
                <a:solidFill>
                  <a:srgbClr val="FF0000"/>
                </a:solidFill>
              </a:rPr>
              <a:t>“…Phoenix, Arizona,” Sherman Alexie </a:t>
            </a:r>
            <a:r>
              <a:rPr lang="en-US" dirty="0" smtClean="0"/>
              <a:t>uses </a:t>
            </a:r>
            <a:r>
              <a:rPr lang="en-US" dirty="0" smtClean="0">
                <a:solidFill>
                  <a:srgbClr val="00B050"/>
                </a:solidFill>
              </a:rPr>
              <a:t>flashbacks of Thomas and Victor’s childhood </a:t>
            </a:r>
            <a:r>
              <a:rPr lang="en-US" dirty="0" smtClean="0">
                <a:solidFill>
                  <a:schemeClr val="accent4"/>
                </a:solidFill>
              </a:rPr>
              <a:t>to convey</a:t>
            </a:r>
            <a:r>
              <a:rPr lang="en-US" dirty="0" smtClean="0"/>
              <a:t> </a:t>
            </a:r>
            <a:r>
              <a:rPr lang="en-US" dirty="0" smtClean="0">
                <a:solidFill>
                  <a:srgbClr val="0070C0"/>
                </a:solidFill>
              </a:rPr>
              <a:t>___________</a:t>
            </a:r>
          </a:p>
          <a:p>
            <a:pPr lvl="1"/>
            <a:r>
              <a:rPr lang="en-US" dirty="0" smtClean="0"/>
              <a:t>(not just “Thomas and Victor’s relationship,” but) </a:t>
            </a:r>
            <a:r>
              <a:rPr lang="en-US" dirty="0" smtClean="0">
                <a:solidFill>
                  <a:srgbClr val="0070C0"/>
                </a:solidFill>
              </a:rPr>
              <a:t>Victor’s responsibility in abusing his relationship with Thomas. </a:t>
            </a:r>
          </a:p>
          <a:p>
            <a:r>
              <a:rPr lang="en-US" dirty="0" smtClean="0"/>
              <a:t>The </a:t>
            </a:r>
            <a:r>
              <a:rPr lang="en-US" dirty="0" smtClean="0">
                <a:solidFill>
                  <a:srgbClr val="FF0000"/>
                </a:solidFill>
              </a:rPr>
              <a:t>creators of “Alma” </a:t>
            </a:r>
            <a:r>
              <a:rPr lang="en-US" dirty="0" smtClean="0"/>
              <a:t>use the </a:t>
            </a:r>
            <a:r>
              <a:rPr lang="en-US" dirty="0" smtClean="0">
                <a:solidFill>
                  <a:srgbClr val="00B050"/>
                </a:solidFill>
              </a:rPr>
              <a:t>repeated focus on the Alma-look-alike doll </a:t>
            </a:r>
            <a:r>
              <a:rPr lang="en-US" dirty="0" smtClean="0">
                <a:solidFill>
                  <a:schemeClr val="accent4"/>
                </a:solidFill>
              </a:rPr>
              <a:t>to suggest </a:t>
            </a:r>
            <a:r>
              <a:rPr lang="en-US" dirty="0" smtClean="0">
                <a:solidFill>
                  <a:srgbClr val="0070C0"/>
                </a:solidFill>
              </a:rPr>
              <a:t>________ </a:t>
            </a:r>
          </a:p>
          <a:p>
            <a:pPr lvl="1"/>
            <a:r>
              <a:rPr lang="en-US" dirty="0" smtClean="0"/>
              <a:t>(not just “the theme,” or “suspense” but) </a:t>
            </a:r>
            <a:r>
              <a:rPr lang="en-US" dirty="0" smtClean="0">
                <a:solidFill>
                  <a:srgbClr val="0070C0"/>
                </a:solidFill>
              </a:rPr>
              <a:t>that it’s our obsession with ourselves that harms us the most</a:t>
            </a:r>
            <a:r>
              <a:rPr lang="en-US" dirty="0" smtClean="0"/>
              <a:t>.  </a:t>
            </a:r>
          </a:p>
          <a:p>
            <a:r>
              <a:rPr lang="en-US" dirty="0" smtClean="0"/>
              <a:t>Watch “Lost Property” again and </a:t>
            </a:r>
            <a:r>
              <a:rPr lang="en-US" dirty="0" smtClean="0"/>
              <a:t>write an effective thesis following this format:</a:t>
            </a:r>
          </a:p>
          <a:p>
            <a:pPr lvl="1"/>
            <a:r>
              <a:rPr lang="en-US" dirty="0" smtClean="0"/>
              <a:t>The </a:t>
            </a:r>
            <a:r>
              <a:rPr lang="en-US" dirty="0" smtClean="0">
                <a:solidFill>
                  <a:srgbClr val="FF0000"/>
                </a:solidFill>
              </a:rPr>
              <a:t>creators of the short film "Lost Property"</a:t>
            </a:r>
            <a:r>
              <a:rPr lang="en-US" dirty="0" smtClean="0"/>
              <a:t>  use </a:t>
            </a:r>
            <a:r>
              <a:rPr lang="en-US" dirty="0" smtClean="0">
                <a:solidFill>
                  <a:schemeClr val="accent6"/>
                </a:solidFill>
              </a:rPr>
              <a:t>___________</a:t>
            </a:r>
            <a:r>
              <a:rPr lang="en-US" dirty="0" smtClean="0"/>
              <a:t> to (</a:t>
            </a:r>
            <a:r>
              <a:rPr lang="en-US" dirty="0" smtClean="0">
                <a:solidFill>
                  <a:schemeClr val="accent4"/>
                </a:solidFill>
              </a:rPr>
              <a:t>convey?</a:t>
            </a:r>
            <a:r>
              <a:rPr lang="en-US" dirty="0" smtClean="0"/>
              <a:t>) </a:t>
            </a:r>
            <a:r>
              <a:rPr lang="en-US" dirty="0" smtClean="0">
                <a:solidFill>
                  <a:srgbClr val="0070C0"/>
                </a:solidFill>
              </a:rPr>
              <a:t>______________.</a:t>
            </a:r>
          </a:p>
          <a:p>
            <a:endParaRPr lang="en-US" dirty="0"/>
          </a:p>
        </p:txBody>
      </p:sp>
    </p:spTree>
    <p:extLst>
      <p:ext uri="{BB962C8B-B14F-4D97-AF65-F5344CB8AC3E}">
        <p14:creationId xmlns:p14="http://schemas.microsoft.com/office/powerpoint/2010/main" val="4043512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 calcmode="lin" valueType="num">
                                      <p:cBhvr additive="base">
                                        <p:cTn id="3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 calcmode="lin" valueType="num">
                                      <p:cBhvr additive="base">
                                        <p:cTn id="4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11" end="11"/>
                                            </p:txEl>
                                          </p:spTgt>
                                        </p:tgtEl>
                                        <p:attrNameLst>
                                          <p:attrName>style.visibility</p:attrName>
                                        </p:attrNameLst>
                                      </p:cBhvr>
                                      <p:to>
                                        <p:strVal val="visible"/>
                                      </p:to>
                                    </p:set>
                                    <p:anim calcmode="lin" valueType="num">
                                      <p:cBhvr additive="base">
                                        <p:cTn id="4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anim calcmode="lin" valueType="num">
                                      <p:cBhvr additive="base">
                                        <p:cTn id="55"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Versoapp.com: “Sign Up”  Follow instructions and sign up for the right class.  Use your SCHOOL GOOGLE ACCOUNT (</a:t>
            </a:r>
            <a:r>
              <a:rPr lang="en-US" dirty="0" err="1" smtClean="0">
                <a:hlinkClick r:id="rId2"/>
              </a:rPr>
              <a:t>StudentID</a:t>
            </a:r>
            <a:r>
              <a:rPr lang="en-US" dirty="0" smtClean="0">
                <a:hlinkClick r:id="rId2"/>
              </a:rPr>
              <a:t>#@hinsdale86.org</a:t>
            </a:r>
            <a:r>
              <a:rPr lang="en-US" dirty="0" smtClean="0"/>
              <a:t>).  </a:t>
            </a:r>
          </a:p>
          <a:p>
            <a:pPr lvl="1"/>
            <a:r>
              <a:rPr lang="en-US" dirty="0" smtClean="0"/>
              <a:t>Class Codes:</a:t>
            </a:r>
          </a:p>
          <a:p>
            <a:pPr lvl="2"/>
            <a:r>
              <a:rPr lang="en-US" dirty="0" smtClean="0"/>
              <a:t>Period 3: </a:t>
            </a:r>
            <a:r>
              <a:rPr lang="en-US" dirty="0" smtClean="0"/>
              <a:t>0DTFI1</a:t>
            </a:r>
            <a:endParaRPr lang="en-US" dirty="0" smtClean="0"/>
          </a:p>
          <a:p>
            <a:pPr lvl="2"/>
            <a:r>
              <a:rPr lang="en-US" dirty="0" smtClean="0"/>
              <a:t>Period 4/5: S6D4EI</a:t>
            </a:r>
          </a:p>
          <a:p>
            <a:pPr lvl="2"/>
            <a:r>
              <a:rPr lang="en-US" dirty="0" smtClean="0"/>
              <a:t>Period 10: HG1U45</a:t>
            </a:r>
          </a:p>
          <a:p>
            <a:pPr lvl="1"/>
            <a:r>
              <a:rPr lang="en-US" dirty="0" smtClean="0"/>
              <a:t>Make sure you remember your username/password!  Use the same as school!</a:t>
            </a:r>
          </a:p>
          <a:p>
            <a:pPr lvl="1"/>
            <a:r>
              <a:rPr lang="en-US" dirty="0" smtClean="0"/>
              <a:t>Find the “Lost Property” question and begin.</a:t>
            </a:r>
            <a:endParaRPr lang="en-US" dirty="0"/>
          </a:p>
        </p:txBody>
      </p:sp>
    </p:spTree>
    <p:extLst>
      <p:ext uri="{BB962C8B-B14F-4D97-AF65-F5344CB8AC3E}">
        <p14:creationId xmlns:p14="http://schemas.microsoft.com/office/powerpoint/2010/main" val="10542049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48691"/>
          </a:xfrm>
        </p:spPr>
        <p:txBody>
          <a:bodyPr>
            <a:normAutofit fontScale="90000"/>
          </a:bodyPr>
          <a:lstStyle/>
          <a:p>
            <a:r>
              <a:rPr lang="en-US" dirty="0" smtClean="0"/>
              <a:t>Applying this to OMM</a:t>
            </a:r>
            <a:endParaRPr lang="en-US" dirty="0"/>
          </a:p>
        </p:txBody>
      </p:sp>
      <p:sp>
        <p:nvSpPr>
          <p:cNvPr id="3" name="Content Placeholder 2"/>
          <p:cNvSpPr>
            <a:spLocks noGrp="1"/>
          </p:cNvSpPr>
          <p:nvPr>
            <p:ph idx="1"/>
          </p:nvPr>
        </p:nvSpPr>
        <p:spPr>
          <a:xfrm>
            <a:off x="838200" y="987552"/>
            <a:ext cx="10515600" cy="5870447"/>
          </a:xfrm>
        </p:spPr>
        <p:txBody>
          <a:bodyPr>
            <a:normAutofit fontScale="85000" lnSpcReduction="10000"/>
          </a:bodyPr>
          <a:lstStyle/>
          <a:p>
            <a:r>
              <a:rPr lang="en-US" dirty="0" smtClean="0"/>
              <a:t>Mr. D is going to give you info about a writing assignment based on OMM.  The premise is that you’re going to need to do some literary analysis writing in response to OMM, and follow the thesis style that we’ve been learning. </a:t>
            </a:r>
            <a:endParaRPr lang="en-US" dirty="0"/>
          </a:p>
          <a:p>
            <a:r>
              <a:rPr lang="en-US" dirty="0" smtClean="0"/>
              <a:t>So, your thesis is going to look like:</a:t>
            </a:r>
          </a:p>
          <a:p>
            <a:pPr lvl="1"/>
            <a:r>
              <a:rPr lang="en-US" dirty="0" smtClean="0">
                <a:solidFill>
                  <a:srgbClr val="FF0000"/>
                </a:solidFill>
              </a:rPr>
              <a:t>In </a:t>
            </a:r>
            <a:r>
              <a:rPr lang="en-US" i="1" dirty="0" smtClean="0">
                <a:solidFill>
                  <a:srgbClr val="FF0000"/>
                </a:solidFill>
              </a:rPr>
              <a:t>Of Mice and Men</a:t>
            </a:r>
            <a:r>
              <a:rPr lang="en-US" dirty="0" smtClean="0">
                <a:solidFill>
                  <a:srgbClr val="FF0000"/>
                </a:solidFill>
              </a:rPr>
              <a:t>, Steinbeck</a:t>
            </a:r>
            <a:r>
              <a:rPr lang="en-US" dirty="0" smtClean="0"/>
              <a:t> uses </a:t>
            </a:r>
            <a:r>
              <a:rPr lang="en-US" dirty="0" smtClean="0">
                <a:solidFill>
                  <a:srgbClr val="00B050"/>
                </a:solidFill>
              </a:rPr>
              <a:t>______________</a:t>
            </a:r>
            <a:r>
              <a:rPr lang="en-US" dirty="0" smtClean="0"/>
              <a:t> to (</a:t>
            </a:r>
            <a:r>
              <a:rPr lang="en-US" u="sng" dirty="0" smtClean="0">
                <a:solidFill>
                  <a:schemeClr val="accent4"/>
                </a:solidFill>
              </a:rPr>
              <a:t>convey?</a:t>
            </a:r>
            <a:r>
              <a:rPr lang="en-US" dirty="0" smtClean="0">
                <a:solidFill>
                  <a:schemeClr val="accent4"/>
                </a:solidFill>
              </a:rPr>
              <a:t>) </a:t>
            </a:r>
            <a:r>
              <a:rPr lang="en-US" dirty="0" smtClean="0">
                <a:solidFill>
                  <a:srgbClr val="0070C0"/>
                </a:solidFill>
              </a:rPr>
              <a:t> _______</a:t>
            </a:r>
          </a:p>
          <a:p>
            <a:pPr marL="228600" lvl="1">
              <a:spcBef>
                <a:spcPts val="1000"/>
              </a:spcBef>
            </a:pPr>
            <a:r>
              <a:rPr lang="en-US" dirty="0" smtClean="0"/>
              <a:t>To prepare for this, let’s think about what you responded to in OMM.  	</a:t>
            </a:r>
          </a:p>
          <a:p>
            <a:pPr marL="685800" lvl="2">
              <a:spcBef>
                <a:spcPts val="1000"/>
              </a:spcBef>
            </a:pPr>
            <a:r>
              <a:rPr lang="en-US" dirty="0" smtClean="0"/>
              <a:t>A.  What literary terms stood out most to you in OMM?  Which lit terms did Steinbeck rely on the most? Consider how all lit terms are utilized in the novel:  Consider </a:t>
            </a:r>
            <a:r>
              <a:rPr lang="en-US" dirty="0" smtClean="0"/>
              <a:t>internal conflict, figurative language/description, dialect, types of characterization, symbolism, flashback, mood, etc.  What else?  Come up with at least 2-3.</a:t>
            </a:r>
          </a:p>
          <a:p>
            <a:pPr marL="685800" lvl="2">
              <a:spcBef>
                <a:spcPts val="1000"/>
              </a:spcBef>
            </a:pPr>
            <a:r>
              <a:rPr lang="en-US" dirty="0" smtClean="0"/>
              <a:t>B.  For the 2-3 lit terms you think are used consistently (and effectively?) in the novel, for each write a sentence explaining where they were used (specific places).  </a:t>
            </a:r>
          </a:p>
          <a:p>
            <a:pPr marL="685800" lvl="2">
              <a:spcBef>
                <a:spcPts val="1000"/>
              </a:spcBef>
            </a:pPr>
            <a:r>
              <a:rPr lang="en-US" dirty="0" smtClean="0"/>
              <a:t>C.  For the 2-3 lit terms, in a sentence for each, explain why you think Steinbeck used this lit term over again in the text.  What EFFECT DID IT HAVE?  What was Steinbeck trying to do by including it.  DON’T BE VAGUE!!! Be fairly specific about the effect it has.  </a:t>
            </a:r>
            <a:endParaRPr lang="en-US" dirty="0"/>
          </a:p>
          <a:p>
            <a:pPr marL="685800" lvl="2">
              <a:spcBef>
                <a:spcPts val="1000"/>
              </a:spcBef>
            </a:pPr>
            <a:r>
              <a:rPr lang="en-US" dirty="0" smtClean="0"/>
              <a:t>D.  What annotation strategies stood out the most to you in OMM?  Which did you catch the most?  Come up with 1-2.</a:t>
            </a:r>
          </a:p>
          <a:p>
            <a:pPr marL="685800" lvl="2">
              <a:spcBef>
                <a:spcPts val="1000"/>
              </a:spcBef>
            </a:pPr>
            <a:r>
              <a:rPr lang="en-US" dirty="0" smtClean="0"/>
              <a:t>E.  For the 1-2 strategies you noticed a lot, write a couple examples of the most important moments/scenes in the text where these occurred.  </a:t>
            </a:r>
          </a:p>
          <a:p>
            <a:pPr marL="685800" lvl="2">
              <a:spcBef>
                <a:spcPts val="1000"/>
              </a:spcBef>
            </a:pPr>
            <a:r>
              <a:rPr lang="en-US" dirty="0" smtClean="0"/>
              <a:t>F.  For the 1-2 strategies, explain what OVERALL </a:t>
            </a:r>
            <a:r>
              <a:rPr lang="en-US" dirty="0" smtClean="0"/>
              <a:t>EFFECT IT HAD.  What was Steinbeck trying to do by including these types of moments.  DON’T BE VAGUE!!! Be fairly specific about the effect it has.  </a:t>
            </a:r>
          </a:p>
          <a:p>
            <a:pPr marL="685800" lvl="2">
              <a:spcBef>
                <a:spcPts val="1000"/>
              </a:spcBef>
            </a:pPr>
            <a:endParaRPr lang="en-US" dirty="0" smtClean="0"/>
          </a:p>
          <a:p>
            <a:pPr lvl="1"/>
            <a:endParaRPr lang="en-US" dirty="0"/>
          </a:p>
        </p:txBody>
      </p:sp>
    </p:spTree>
    <p:extLst>
      <p:ext uri="{BB962C8B-B14F-4D97-AF65-F5344CB8AC3E}">
        <p14:creationId xmlns:p14="http://schemas.microsoft.com/office/powerpoint/2010/main" val="987169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TotalTime>
  <Words>173</Words>
  <Application>Microsoft Office PowerPoint</Application>
  <PresentationFormat>Widescreen</PresentationFormat>
  <Paragraphs>51</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Writing About Literature</vt:lpstr>
      <vt:lpstr>We’re looking to include 4 main parts of this thesis</vt:lpstr>
      <vt:lpstr>PowerPoint Presentation</vt:lpstr>
      <vt:lpstr>PowerPoint Presentation</vt:lpstr>
      <vt:lpstr>Applying this to OMM</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About Literature</dc:title>
  <dc:creator>DiDomenico,Jim</dc:creator>
  <cp:lastModifiedBy>DiDomenico,Jim</cp:lastModifiedBy>
  <cp:revision>14</cp:revision>
  <dcterms:created xsi:type="dcterms:W3CDTF">2016-09-23T14:32:31Z</dcterms:created>
  <dcterms:modified xsi:type="dcterms:W3CDTF">2016-09-23T16:42:54Z</dcterms:modified>
</cp:coreProperties>
</file>